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6" r:id="rId5"/>
    <p:sldId id="258" r:id="rId6"/>
    <p:sldId id="342" r:id="rId7"/>
    <p:sldId id="370" r:id="rId8"/>
    <p:sldId id="301" r:id="rId9"/>
    <p:sldId id="299" r:id="rId10"/>
    <p:sldId id="369" r:id="rId11"/>
    <p:sldId id="367" r:id="rId12"/>
    <p:sldId id="351" r:id="rId13"/>
    <p:sldId id="319" r:id="rId14"/>
    <p:sldId id="320" r:id="rId15"/>
    <p:sldId id="321" r:id="rId16"/>
    <p:sldId id="329" r:id="rId17"/>
    <p:sldId id="354" r:id="rId18"/>
  </p:sldIdLst>
  <p:sldSz cx="9144000" cy="6858000" type="screen4x3"/>
  <p:notesSz cx="6858000" cy="9144000"/>
  <p:defaultTextStyle>
    <a:defPPr>
      <a:defRPr lang="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Πόπη Δρούτσα" initials="ΠΔ" lastIdx="1" clrIdx="0">
    <p:extLst>
      <p:ext uri="{19B8F6BF-5375-455C-9EA6-DF929625EA0E}">
        <p15:presenceInfo xmlns:p15="http://schemas.microsoft.com/office/powerpoint/2012/main" userId="3733f162fa809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68" autoAdjust="0"/>
    <p:restoredTop sz="96087" autoAdjust="0"/>
  </p:normalViewPr>
  <p:slideViewPr>
    <p:cSldViewPr snapToGrid="0" showGuides="1">
      <p:cViewPr varScale="1">
        <p:scale>
          <a:sx n="67" d="100"/>
          <a:sy n="67" d="100"/>
        </p:scale>
        <p:origin x="72" y="26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08.04.2023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"/>
              <a:t>Textmasterformat bearbeiten</a:t>
            </a:r>
          </a:p>
          <a:p>
            <a:pPr lvl="1"/>
            <a:r>
              <a:rPr lang="ar"/>
              <a:t>زويت ابيني</a:t>
            </a:r>
          </a:p>
          <a:p>
            <a:pPr lvl="2"/>
            <a:r>
              <a:rPr lang="ar"/>
              <a:t>دريت إبيني</a:t>
            </a:r>
          </a:p>
          <a:p>
            <a:pPr lvl="3"/>
            <a:r>
              <a:rPr lang="ar"/>
              <a:t>فيرتي إبيني</a:t>
            </a:r>
          </a:p>
          <a:p>
            <a:pPr lvl="4"/>
            <a:r>
              <a:rPr lang="ar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0702">
              <a:defRPr/>
            </a:pPr>
            <a:r>
              <a:rPr lang="ar" dirty="0">
                <a:solidFill>
                  <a:srgbClr val="C00000"/>
                </a:solidFill>
              </a:rPr>
              <a:t>مارينا</a:t>
            </a:r>
            <a:endParaRPr lang="en-GB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43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63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69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89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15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0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1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50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27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GREEN URBAN AREAS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a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أ . 2 . 1 - المناطق الحضرية الخضراء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200" dirty="0"/>
              <a:t>وحدة التدريب 5 </a:t>
            </a:r>
            <a:br>
              <a:rPr lang="it-IT" sz="1200" dirty="0"/>
            </a:br>
            <a:r>
              <a:rPr lang="ar" sz="1200" dirty="0"/>
              <a:t>معايير تقييم SCTOOL - مقياس 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نظام تدريب المدن المتوسطة المستدامة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8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" dirty="0"/>
              <a:t>#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86" r:id="rId4"/>
    <p:sldLayoutId id="2147483688" r:id="rId5"/>
    <p:sldLayoutId id="2147483694" r:id="rId6"/>
    <p:sldLayoutId id="2147483706" r:id="rId7"/>
    <p:sldLayoutId id="2147483707" r:id="rId8"/>
    <p:sldLayoutId id="2147483708" r:id="rId9"/>
    <p:sldLayoutId id="2147483716" r:id="rId10"/>
    <p:sldLayoutId id="2147483729" r:id="rId11"/>
    <p:sldLayoutId id="2147483731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50000"/>
              <a:lumOff val="50000"/>
            </a:schemeClr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230517" y="3275195"/>
            <a:ext cx="5966097" cy="252028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ar" sz="3600" dirty="0">
                <a:solidFill>
                  <a:srgbClr val="0070C0"/>
                </a:solidFill>
              </a:rPr>
              <a:t>وحدة التدريب 5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ar" dirty="0"/>
              <a:t>حساب التقييم</a:t>
            </a:r>
          </a:p>
          <a:p>
            <a:pPr marL="0" indent="0">
              <a:buNone/>
            </a:pPr>
            <a:r>
              <a:rPr lang="ar-JO" dirty="0"/>
              <a:t>لم</a:t>
            </a:r>
            <a:r>
              <a:rPr lang="ar" dirty="0"/>
              <a:t>عايير</a:t>
            </a:r>
          </a:p>
          <a:p>
            <a:pPr marL="0" indent="0">
              <a:buNone/>
            </a:pPr>
            <a:r>
              <a:rPr lang="ar-JO" dirty="0"/>
              <a:t>أداة المدينة المستدامة – معيار المدينة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مثال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أ . 2 . 1 - توافر المناطق الحضرية الخضراء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C57607-8AF2-42D6-BABD-3580FB47B976}"/>
              </a:ext>
            </a:extLst>
          </p:cNvPr>
          <p:cNvSpPr/>
          <p:nvPr/>
        </p:nvSpPr>
        <p:spPr>
          <a:xfrm>
            <a:off x="2240322" y="6084520"/>
            <a:ext cx="1577340" cy="480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878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r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" sz="2200" dirty="0">
                <a:cs typeface="Calibri" panose="020F0502020204030204" pitchFamily="34" charset="0"/>
              </a:rPr>
              <a:t>في مدينة صغيرة قائمة ، تبلغ مساحتها الإجمالية 13 كيلومترًا مربعًا ، 9.5 كيلومترات مربعة مغطاة بمناطق مغلقة عامة وخاصة (أي ممهدة أو غير منفذة).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أ . 2 . 1 - توافر المناطق الحضرية الخضراء</a:t>
            </a:r>
            <a:endParaRPr lang="it-IT" b="1" u="sng" dirty="0">
              <a:solidFill>
                <a:srgbClr val="1A965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14960" y="3353708"/>
            <a:ext cx="8514080" cy="1055395"/>
            <a:chOff x="340512" y="3752469"/>
            <a:chExt cx="8514080" cy="1055395"/>
          </a:xfrm>
        </p:grpSpPr>
        <p:sp>
          <p:nvSpPr>
            <p:cNvPr id="10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752469"/>
              <a:ext cx="8514080" cy="97735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 احسب النسبة المئوية r </a:t>
              </a:r>
              <a:r>
                <a:rPr lang="ar" sz="2000" b="1" dirty="0" err="1"/>
                <a:t>atio</a:t>
              </a:r>
              <a:r>
                <a:rPr lang="ar" sz="2000" b="1" dirty="0"/>
                <a:t> من جميع المناطق المزروعة داخل حدود المدينة فيما يتعلق بإجمالي مساحة المدينة </a:t>
              </a:r>
              <a:r>
                <a:rPr lang="ar" sz="2000" dirty="0"/>
                <a:t>.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512" y="4207288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5DC948B5-69E9-4B63-8E6C-D2C299FA60CB}"/>
              </a:ext>
            </a:extLst>
          </p:cNvPr>
          <p:cNvSpPr/>
          <p:nvPr/>
        </p:nvSpPr>
        <p:spPr>
          <a:xfrm>
            <a:off x="2240322" y="6084520"/>
            <a:ext cx="1577340" cy="480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444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768" y="4790463"/>
            <a:ext cx="2013667" cy="1331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أ . 2 . 1 - توافر المناطق الحضرية الخضراء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760970" y="830569"/>
            <a:ext cx="128527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1</a:t>
            </a:r>
            <a:endParaRPr lang="el-GR" sz="2400" dirty="0"/>
          </a:p>
        </p:txBody>
      </p:sp>
      <p:sp>
        <p:nvSpPr>
          <p:cNvPr id="13" name="Rectangle 12"/>
          <p:cNvSpPr/>
          <p:nvPr/>
        </p:nvSpPr>
        <p:spPr>
          <a:xfrm>
            <a:off x="7566660" y="2204944"/>
            <a:ext cx="147958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الخطوة 2</a:t>
            </a:r>
            <a:endParaRPr lang="el-GR" sz="2400" dirty="0"/>
          </a:p>
        </p:txBody>
      </p:sp>
      <p:sp>
        <p:nvSpPr>
          <p:cNvPr id="15" name="Rectangle 14"/>
          <p:cNvSpPr/>
          <p:nvPr/>
        </p:nvSpPr>
        <p:spPr>
          <a:xfrm>
            <a:off x="7760970" y="3675252"/>
            <a:ext cx="1285278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" sz="2400" b="1" i="1" dirty="0">
                <a:cs typeface="Calibri" panose="020F0502020204030204" pitchFamily="34" charset="0"/>
              </a:rPr>
              <a:t>الخطوه 3</a:t>
            </a:r>
            <a:endParaRPr lang="el-GR" sz="2400" dirty="0"/>
          </a:p>
        </p:txBody>
      </p:sp>
      <p:sp>
        <p:nvSpPr>
          <p:cNvPr id="16" name="Rectangle 15"/>
          <p:cNvSpPr/>
          <p:nvPr/>
        </p:nvSpPr>
        <p:spPr>
          <a:xfrm>
            <a:off x="278871" y="2284535"/>
            <a:ext cx="6453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000" b="1" dirty="0">
                <a:cs typeface="Calibri" panose="020F0502020204030204" pitchFamily="34" charset="0"/>
              </a:rPr>
              <a:t>احسب </a:t>
            </a:r>
            <a:r>
              <a:rPr lang="ar" sz="2000" b="1" dirty="0"/>
              <a:t>المساحة الكلية</a:t>
            </a:r>
            <a:r>
              <a:rPr lang="ar" sz="2000" dirty="0"/>
              <a:t> </a:t>
            </a:r>
            <a:r>
              <a:rPr lang="ar" sz="2000" b="1" dirty="0"/>
              <a:t>من المساحات الخضراء</a:t>
            </a:r>
          </a:p>
          <a:p>
            <a:pPr algn="r" rtl="1"/>
            <a:r>
              <a:rPr lang="ar" sz="2000" dirty="0">
                <a:cs typeface="Calibri" panose="020F0502020204030204" pitchFamily="34" charset="0"/>
              </a:rPr>
              <a:t> </a:t>
            </a:r>
            <a:endParaRPr lang="en-US" sz="2000" dirty="0"/>
          </a:p>
          <a:p>
            <a:pPr algn="r" rtl="1"/>
            <a:r>
              <a:rPr lang="ar" sz="2000" dirty="0">
                <a:cs typeface="Calibri" panose="020F0502020204030204" pitchFamily="34" charset="0"/>
              </a:rPr>
              <a:t> ( 13000000-9500000 ) = </a:t>
            </a:r>
            <a:r>
              <a:rPr lang="ar" sz="2000" b="1" dirty="0">
                <a:cs typeface="Calibri" panose="020F0502020204030204" pitchFamily="34" charset="0"/>
              </a:rPr>
              <a:t>3500000</a:t>
            </a:r>
            <a:r>
              <a:rPr lang="ar" sz="2000" dirty="0">
                <a:cs typeface="Calibri" panose="020F0502020204030204" pitchFamily="34" charset="0"/>
              </a:rPr>
              <a:t> </a:t>
            </a:r>
            <a:r>
              <a:rPr lang="ar" sz="2000" b="1" dirty="0">
                <a:cs typeface="Calibri" panose="020F0502020204030204" pitchFamily="34" charset="0"/>
              </a:rPr>
              <a:t>م </a:t>
            </a:r>
            <a:r>
              <a:rPr lang="ar" sz="2000" b="1" baseline="30000" dirty="0">
                <a:cs typeface="Calibri" panose="020F0502020204030204" pitchFamily="34" charset="0"/>
              </a:rPr>
              <a:t>2</a:t>
            </a:r>
            <a:endParaRPr lang="el-GR" sz="2000" baseline="-25000" dirty="0">
              <a:cs typeface="Calibri" panose="020F0502020204030204" pitchFamily="34" charset="0"/>
            </a:endParaRPr>
          </a:p>
          <a:p>
            <a:pPr algn="r" rtl="1"/>
            <a:endParaRPr lang="en-US" sz="2000" b="1" dirty="0">
              <a:cs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78871" y="3768230"/>
            <a:ext cx="72877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Aft>
                <a:spcPts val="600"/>
              </a:spcAft>
            </a:pPr>
            <a:r>
              <a:rPr lang="ar" sz="2000" b="1" dirty="0"/>
              <a:t>احسب النسبة المئوية من إجمالي مساحة المناطق </a:t>
            </a:r>
            <a:r>
              <a:rPr lang="ar" sz="2000" b="1" dirty="0" err="1"/>
              <a:t>الحضرية الخضراء </a:t>
            </a:r>
            <a:r>
              <a:rPr lang="ar" sz="2000" dirty="0"/>
              <a:t>إلى </a:t>
            </a:r>
            <a:r>
              <a:rPr lang="ar" sz="2000" b="1" dirty="0"/>
              <a:t>إجمالي </a:t>
            </a:r>
            <a:r>
              <a:rPr lang="ar" sz="2000" dirty="0"/>
              <a:t>السطح</a:t>
            </a:r>
            <a:r>
              <a:rPr lang="ar" sz="2000" b="1" dirty="0"/>
              <a:t> </a:t>
            </a:r>
            <a:r>
              <a:rPr lang="ar" sz="2000" b="1" dirty="0" err="1"/>
              <a:t>منطقة</a:t>
            </a:r>
            <a:r>
              <a:rPr lang="ar" sz="2000" b="1" dirty="0"/>
              <a:t> من المدينة</a:t>
            </a:r>
            <a:endParaRPr lang="el-GR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1077957" y="4725173"/>
            <a:ext cx="18930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" sz="2200" b="1" dirty="0">
                <a:cs typeface="Calibri" panose="020F0502020204030204" pitchFamily="34" charset="0"/>
              </a:rPr>
              <a:t>3500000 م </a:t>
            </a:r>
            <a:r>
              <a:rPr lang="ar" sz="2200" b="1" baseline="30000" dirty="0">
                <a:cs typeface="Calibri" panose="020F0502020204030204" pitchFamily="34" charset="0"/>
              </a:rPr>
              <a:t>2</a:t>
            </a:r>
            <a:r>
              <a:rPr lang="ar" sz="2200" b="1" dirty="0">
                <a:cs typeface="Calibri" panose="020F0502020204030204" pitchFamily="34" charset="0"/>
              </a:rPr>
              <a:t> </a:t>
            </a:r>
            <a:endParaRPr lang="en-US" sz="2200" u="sng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3792598" y="4697357"/>
            <a:ext cx="17139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sz="2200" b="1" dirty="0">
                <a:cs typeface="Calibri" panose="020F0502020204030204" pitchFamily="34" charset="0"/>
              </a:rPr>
              <a:t>13000000 م </a:t>
            </a:r>
            <a:r>
              <a:rPr lang="ar" sz="2200" b="1" baseline="30000" dirty="0">
                <a:cs typeface="Calibri" panose="020F0502020204030204" pitchFamily="34" charset="0"/>
              </a:rPr>
              <a:t>2</a:t>
            </a:r>
            <a:endParaRPr lang="en-US" sz="2200" baseline="30000" dirty="0">
              <a:cs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934955" y="4632840"/>
            <a:ext cx="1457224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ar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27٪</a:t>
            </a:r>
            <a:endParaRPr lang="en-US" sz="2800" b="1" u="sng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Double Bracket 22"/>
          <p:cNvSpPr/>
          <p:nvPr/>
        </p:nvSpPr>
        <p:spPr>
          <a:xfrm>
            <a:off x="1115621" y="4693239"/>
            <a:ext cx="4348369" cy="485732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4" name="Multiply 23"/>
          <p:cNvSpPr/>
          <p:nvPr/>
        </p:nvSpPr>
        <p:spPr>
          <a:xfrm>
            <a:off x="5569828" y="4727480"/>
            <a:ext cx="301841" cy="417250"/>
          </a:xfrm>
          <a:prstGeom prst="mathMultiply">
            <a:avLst/>
          </a:prstGeom>
          <a:solidFill>
            <a:srgbClr val="C00000"/>
          </a:solidFill>
          <a:ln w="63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930311" y="4725173"/>
            <a:ext cx="61266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200" dirty="0"/>
              <a:t>100</a:t>
            </a:r>
            <a:endParaRPr lang="el-GR" sz="2200" dirty="0"/>
          </a:p>
        </p:txBody>
      </p:sp>
      <p:sp>
        <p:nvSpPr>
          <p:cNvPr id="26" name="Equal 25"/>
          <p:cNvSpPr/>
          <p:nvPr/>
        </p:nvSpPr>
        <p:spPr>
          <a:xfrm>
            <a:off x="6641732" y="4776073"/>
            <a:ext cx="457200" cy="320064"/>
          </a:xfrm>
          <a:prstGeom prst="mathEqual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27" name="Division 26"/>
          <p:cNvSpPr/>
          <p:nvPr/>
        </p:nvSpPr>
        <p:spPr>
          <a:xfrm>
            <a:off x="2990724" y="4747492"/>
            <a:ext cx="608120" cy="377226"/>
          </a:xfrm>
          <a:prstGeom prst="mathDivid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8" name="Rectangle 27"/>
          <p:cNvSpPr/>
          <p:nvPr/>
        </p:nvSpPr>
        <p:spPr>
          <a:xfrm>
            <a:off x="3168272" y="1104014"/>
            <a:ext cx="34433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000" b="1" dirty="0">
                <a:cs typeface="Calibri" panose="020F0502020204030204" pitchFamily="34" charset="0"/>
              </a:rPr>
              <a:t>إجمالي السطح : 13000000 م </a:t>
            </a:r>
            <a:r>
              <a:rPr lang="ar" sz="2000" b="1" baseline="30000" dirty="0">
                <a:cs typeface="Calibri" panose="020F0502020204030204" pitchFamily="34" charset="0"/>
              </a:rPr>
              <a:t>2</a:t>
            </a:r>
            <a:endParaRPr lang="en-US" sz="2000" baseline="30000" dirty="0">
              <a:cs typeface="Calibri" panose="020F050202020403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086AD5-EF03-4C54-B506-08E786558CD0}"/>
              </a:ext>
            </a:extLst>
          </p:cNvPr>
          <p:cNvSpPr/>
          <p:nvPr/>
        </p:nvSpPr>
        <p:spPr>
          <a:xfrm>
            <a:off x="2240322" y="6084520"/>
            <a:ext cx="1577340" cy="480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1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8224" y="1600201"/>
            <a:ext cx="8418576" cy="4152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it-IT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ar-JO" b="1" dirty="0">
                <a:cs typeface="Calibri" panose="020F0502020204030204" pitchFamily="34" charset="0"/>
              </a:rPr>
              <a:t>تمرين</a:t>
            </a:r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أ . 2 . 1 - توافر المناطق الحضرية الخضراء</a:t>
            </a:r>
            <a:endParaRPr lang="it-IT" sz="1400" b="1" dirty="0">
              <a:solidFill>
                <a:srgbClr val="00B050"/>
              </a:solidFill>
            </a:endParaRPr>
          </a:p>
        </p:txBody>
      </p:sp>
      <p:sp>
        <p:nvSpPr>
          <p:cNvPr id="4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64580"/>
            <a:ext cx="2133600" cy="29342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647E0CC-4BBA-4D3F-85D2-6CCE8B5D5A36}"/>
              </a:ext>
            </a:extLst>
          </p:cNvPr>
          <p:cNvSpPr/>
          <p:nvPr/>
        </p:nvSpPr>
        <p:spPr>
          <a:xfrm>
            <a:off x="2240322" y="6084520"/>
            <a:ext cx="1577340" cy="480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5237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أ . 2 . 1 - توافر المناطق الحضرية الخضراء</a:t>
            </a:r>
            <a:endParaRPr lang="it-IT" sz="1400" b="1" dirty="0">
              <a:solidFill>
                <a:srgbClr val="00B05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14960" y="3353708"/>
            <a:ext cx="8514080" cy="987213"/>
            <a:chOff x="340512" y="3752469"/>
            <a:chExt cx="8514080" cy="987213"/>
          </a:xfrm>
        </p:grpSpPr>
        <p:sp>
          <p:nvSpPr>
            <p:cNvPr id="14" name="Segnaposto contenuto 2">
              <a:extLst>
                <a:ext uri="{FF2B5EF4-FFF2-40B4-BE49-F238E27FC236}">
                  <a16:creationId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752469"/>
              <a:ext cx="8514080" cy="97735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1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ar" sz="2000" b="1" dirty="0"/>
                <a:t> احسب النسبة المئوية لجميع المناطق المزروعة داخل حدود المدينة فيما يتعلق بإجمالي مساحة المدينة </a:t>
              </a:r>
              <a:r>
                <a:rPr lang="ar" sz="2000" dirty="0"/>
                <a:t>.</a:t>
              </a:r>
              <a:endParaRPr lang="en-US" sz="2000" b="1" dirty="0"/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752" y="4139106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958293"/>
            <a:ext cx="8234039" cy="227379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Bef>
                <a:spcPts val="600"/>
              </a:spcBef>
              <a:spcAft>
                <a:spcPts val="1200"/>
              </a:spcAft>
              <a:buNone/>
            </a:pPr>
            <a:r>
              <a:rPr lang="ar" sz="2200" dirty="0">
                <a:cs typeface="Calibri" panose="020F0502020204030204" pitchFamily="34" charset="0"/>
              </a:rPr>
              <a:t>تبلغ مساحة المدينة الصغيرة القائمة 608.5 كيلومتر مربع (كيلومتر مربع). تغطية المناطق العامة والخاصة والمناطق الطبيعية 202.1 كيلومتر مربع.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7F85117-0D91-41B9-83A8-6770F95BABA2}"/>
              </a:ext>
            </a:extLst>
          </p:cNvPr>
          <p:cNvSpPr/>
          <p:nvPr/>
        </p:nvSpPr>
        <p:spPr>
          <a:xfrm>
            <a:off x="2240322" y="6084520"/>
            <a:ext cx="1577340" cy="480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82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463696"/>
              </p:ext>
            </p:extLst>
          </p:nvPr>
        </p:nvGraphicFramePr>
        <p:xfrm>
          <a:off x="487326" y="1504863"/>
          <a:ext cx="8169348" cy="1315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ar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j-ea"/>
                          <a:cs typeface="+mj-cs"/>
                        </a:rPr>
                        <a:t>أ . 2 . 1 - توافر المناطق الحضرية الخضراء</a:t>
                      </a:r>
                      <a:endParaRPr lang="el-GR" sz="2800" b="1" i="0" strike="sngStrik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" sz="2200" dirty="0"/>
                        <a:t>مشكلة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sz="2200" dirty="0"/>
                        <a:t>فئة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أ . استخدام الأرض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" dirty="0"/>
                        <a:t>أ . 2 . مناطق حضرية خضراء</a:t>
                      </a:r>
                      <a:endParaRPr lang="el-G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pPr rtl="1"/>
            <a:r>
              <a:rPr lang="ar-JO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أ.2 . 1</a:t>
            </a:r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- توافر المناطق الحضرية الخضراء</a:t>
            </a:r>
            <a:endParaRPr lang="it-IT" sz="2800" b="1" dirty="0">
              <a:solidFill>
                <a:srgbClr val="00B050"/>
              </a:solidFill>
            </a:endParaRPr>
          </a:p>
        </p:txBody>
      </p:sp>
      <p:sp>
        <p:nvSpPr>
          <p:cNvPr id="77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65375" y="6564580"/>
            <a:ext cx="2133600" cy="365125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322" y="2759623"/>
            <a:ext cx="4663355" cy="349751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991EC6C-D14D-4F5F-A661-36720DB839FC}"/>
              </a:ext>
            </a:extLst>
          </p:cNvPr>
          <p:cNvSpPr/>
          <p:nvPr/>
        </p:nvSpPr>
        <p:spPr>
          <a:xfrm>
            <a:off x="2240322" y="6084520"/>
            <a:ext cx="1577340" cy="480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38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أ . 2 . 1 - توافر المناطق الحضرية الخضراء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نبذة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sp>
        <p:nvSpPr>
          <p:cNvPr id="22" name="Rectangle 21"/>
          <p:cNvSpPr/>
          <p:nvPr/>
        </p:nvSpPr>
        <p:spPr>
          <a:xfrm>
            <a:off x="415283" y="1649266"/>
            <a:ext cx="842098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000" dirty="0">
                <a:latin typeface="Open Sans"/>
              </a:rPr>
              <a:t>إن مقدار الغطاء النباتي و / أو السطح الطبيعي هو مؤشر على مقدار المساحة "الخضراء" في المدينة. المساحات الخضراء أو الطبيعية مهمة لاستدامة المدينة. تعمل على تحسين المناخ الحضري ، والتقاط الملوثات الجوية ، وتقليل جريان العواصف ، وتقليل تأثير " جزيرة الحرارة" وتحسين نوعية الحياة من خلال توفير مساحات ترفيهية لسكان الحضر</a:t>
            </a:r>
            <a:endParaRPr lang="el-GR" sz="2000" dirty="0">
              <a:latin typeface="Open Sans"/>
            </a:endParaRPr>
          </a:p>
          <a:p>
            <a:pPr algn="r" rtl="1"/>
            <a:endParaRPr lang="el-GR" sz="2000" dirty="0">
              <a:latin typeface="Open San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3812" y="3515411"/>
            <a:ext cx="4182218" cy="229229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B9066B9-05FC-4B0E-B0AA-2FF22ED2FFB1}"/>
              </a:ext>
            </a:extLst>
          </p:cNvPr>
          <p:cNvSpPr/>
          <p:nvPr/>
        </p:nvSpPr>
        <p:spPr>
          <a:xfrm>
            <a:off x="2240322" y="6084520"/>
            <a:ext cx="1577340" cy="480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095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أ . 2 . 1 - توافر المناطق الحضرية الخضراء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نبذة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it-IT" sz="1000" dirty="0"/>
          </a:p>
        </p:txBody>
      </p:sp>
      <p:sp>
        <p:nvSpPr>
          <p:cNvPr id="6" name="Rectangle 5"/>
          <p:cNvSpPr/>
          <p:nvPr/>
        </p:nvSpPr>
        <p:spPr>
          <a:xfrm>
            <a:off x="291515" y="1861997"/>
            <a:ext cx="28066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000" dirty="0"/>
              <a:t>تشمل المسطحات الخضراء الحدائق والبساتين والمساحات الحضرية الخضراء بشكل عام.</a:t>
            </a:r>
          </a:p>
          <a:p>
            <a:pPr algn="r" rtl="1"/>
            <a:r>
              <a:rPr lang="ar" sz="2000" dirty="0"/>
              <a:t>تشمل المناطق الزرقاء الأنهار والبحيرات ومناطق المياه الكبيرة بشكل عام.</a:t>
            </a:r>
            <a:endParaRPr lang="el-GR" sz="20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F24B51-CEC1-447D-9895-6D47CD2AB3AC}"/>
              </a:ext>
            </a:extLst>
          </p:cNvPr>
          <p:cNvSpPr/>
          <p:nvPr/>
        </p:nvSpPr>
        <p:spPr>
          <a:xfrm>
            <a:off x="2308902" y="6027370"/>
            <a:ext cx="1577340" cy="480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E78E39-88C1-47AC-92EF-6490A128BE7B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8" t="12086" r="16384" b="40461"/>
          <a:stretch/>
        </p:blipFill>
        <p:spPr bwMode="auto">
          <a:xfrm>
            <a:off x="3314700" y="697144"/>
            <a:ext cx="5726430" cy="4857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23897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036320"/>
            <a:ext cx="8229600" cy="6071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مؤشر</a:t>
            </a:r>
            <a:r>
              <a:rPr lang="a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أ . 2 . 1 - توافر المناطق الحضرية الخضراء</a:t>
            </a:r>
            <a:endParaRPr lang="it-IT" b="1" u="sng" dirty="0">
              <a:solidFill>
                <a:srgbClr val="1A965E"/>
              </a:solidFill>
            </a:endParaRPr>
          </a:p>
        </p:txBody>
      </p:sp>
      <p:graphicFrame>
        <p:nvGraphicFramePr>
          <p:cNvPr id="7" name="Tabella 9">
            <a:extLst>
              <a:ext uri="{FF2B5EF4-FFF2-40B4-BE49-F238E27FC236}">
                <a16:creationId xmlns:a16="http://schemas.microsoft.com/office/drawing/2014/main" id="{AF139C50-C0A6-40A8-878C-C5AEA4EA0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585354"/>
              </p:ext>
            </p:extLst>
          </p:nvPr>
        </p:nvGraphicFramePr>
        <p:xfrm>
          <a:off x="457200" y="1970156"/>
          <a:ext cx="8229600" cy="1666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76113">
                  <a:extLst>
                    <a:ext uri="{9D8B030D-6E8A-4147-A177-3AD203B41FA5}">
                      <a16:colId xmlns:a16="http://schemas.microsoft.com/office/drawing/2014/main" val="338152859"/>
                    </a:ext>
                  </a:extLst>
                </a:gridCol>
                <a:gridCol w="2221311">
                  <a:extLst>
                    <a:ext uri="{9D8B030D-6E8A-4147-A177-3AD203B41FA5}">
                      <a16:colId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" noProof="0" dirty="0"/>
                        <a:t>مؤشر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وحدة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" dirty="0"/>
                        <a:t>مصدر البيانات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56336"/>
                  </a:ext>
                </a:extLst>
              </a:tr>
              <a:tr h="1296000">
                <a:tc>
                  <a:txBody>
                    <a:bodyPr/>
                    <a:lstStyle/>
                    <a:p>
                      <a:pPr algn="r" rtl="1"/>
                      <a:r>
                        <a:rPr lang="ar" sz="1800" dirty="0"/>
                        <a:t>نسبة جميع المناطق المزروعة داخل حدود المدينة بالنسبة لإجمالي مساحة المدينة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sz="1800" kern="1200" dirty="0">
                          <a:effectLst/>
                        </a:rPr>
                        <a:t>٪</a:t>
                      </a:r>
                      <a:endParaRPr lang="it-IT" sz="1800" kern="1200" baseline="300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الخريطة المواضيعية للمنطقة الحضرية</a:t>
                      </a:r>
                      <a:endParaRPr lang="it-IT" dirty="0"/>
                    </a:p>
                    <a:p>
                      <a:pPr algn="ctr" rtl="1"/>
                      <a:endParaRPr lang="it-IT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984737" y="3856423"/>
            <a:ext cx="73785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dirty="0"/>
              <a:t>معلومات عن المساحات الخضراء s يجب الحصول عليها من إدارات الترفيه والحدائق البلدية ، وإدارات التخطيط ، وإدارات الغابات والتعداد. يمكن فصل المساحات الخضراء عن استخدامات الأراضي / خرائط الغطاء الأرضي.</a:t>
            </a:r>
            <a:endParaRPr lang="el-GR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09" y="4026714"/>
            <a:ext cx="575931" cy="58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034BC88-193F-4F4C-8FFE-C689D067AECF}"/>
              </a:ext>
            </a:extLst>
          </p:cNvPr>
          <p:cNvSpPr/>
          <p:nvPr/>
        </p:nvSpPr>
        <p:spPr>
          <a:xfrm>
            <a:off x="2240322" y="6084520"/>
            <a:ext cx="1577340" cy="480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858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7932" y="6585592"/>
            <a:ext cx="2133600" cy="272408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أ . 2 . 1 - توافر المناطق الحضرية الخضراء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31" name="Segnaposto contenuto 2">
            <a:extLst>
              <a:ext uri="{FF2B5EF4-FFF2-40B4-BE49-F238E27FC236}">
                <a16:creationId xmlns:a16="http://schemas.microsoft.com/office/drawing/2014/main" id="{D5895802-6A43-49C0-8782-40B7CDA1B5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8321" y="982912"/>
            <a:ext cx="8440497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JO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الهدف</a:t>
            </a:r>
            <a:endParaRPr lang="ar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lnSpc>
                <a:spcPct val="80000"/>
              </a:lnSpc>
              <a:buNone/>
            </a:pPr>
            <a:endParaRPr lang="en-US" sz="2000" dirty="0"/>
          </a:p>
          <a:p>
            <a:pPr marL="0" indent="0" algn="r" rtl="1">
              <a:lnSpc>
                <a:spcPct val="80000"/>
              </a:lnSpc>
              <a:buNone/>
            </a:pPr>
            <a:r>
              <a:rPr lang="ar" sz="2400" dirty="0"/>
              <a:t>تسهيل التكيف مع تغير المناخ والتخفيف من حدته ، لتحسين الصحة ونوعية الحياة ، لصالح الحفاظ على التنوع البيولوجي.</a:t>
            </a:r>
            <a:endParaRPr lang="it-IT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7521" y="3020877"/>
            <a:ext cx="3798137" cy="241422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E2A9F45-5CCF-4140-AFD5-F88430DCB449}"/>
              </a:ext>
            </a:extLst>
          </p:cNvPr>
          <p:cNvSpPr/>
          <p:nvPr/>
        </p:nvSpPr>
        <p:spPr>
          <a:xfrm>
            <a:off x="2240322" y="6084520"/>
            <a:ext cx="1577340" cy="480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540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8575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أ . 2 . 1 - توافر المناطق الحضرية الخضراء</a:t>
            </a:r>
            <a:endParaRPr lang="it-IT" b="1" u="sng" dirty="0">
              <a:solidFill>
                <a:srgbClr val="1A965E"/>
              </a:solidFill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32609" y="2414714"/>
            <a:ext cx="8678781" cy="2512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Bef>
                <a:spcPts val="300"/>
              </a:spcBef>
              <a:buNone/>
            </a:pPr>
            <a:r>
              <a:rPr lang="ar" dirty="0"/>
              <a:t> </a:t>
            </a:r>
          </a:p>
          <a:p>
            <a:pPr marL="0" indent="0" algn="r" rtl="1">
              <a:spcBef>
                <a:spcPts val="300"/>
              </a:spcBef>
              <a:buNone/>
            </a:pPr>
            <a:r>
              <a:rPr lang="ar" dirty="0"/>
              <a:t>الخضراء أوسع من مساحة الاستجمام ، ويجب أن تشمل المساحات العامة والخاصة. يجب أن تشتمل المساحات الخضراء أو الطبيعية أيضًا على أسطح خضراء .</a:t>
            </a:r>
          </a:p>
          <a:p>
            <a:pPr marL="0" indent="0" algn="r" rtl="1">
              <a:spcBef>
                <a:spcPts val="300"/>
              </a:spcBef>
              <a:buNone/>
            </a:pPr>
            <a:r>
              <a:rPr lang="ar" dirty="0"/>
              <a:t>من المفترض أن تكون المناطق التي ليس لها غطاء أخضر أو سطح طبيعي مغلقة (أي مرصوفة أو غير منفذة ).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240322" y="810013"/>
            <a:ext cx="4869138" cy="60883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الحدود والنطاق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2914650" y="1519246"/>
            <a:ext cx="39547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" sz="2400" dirty="0"/>
              <a:t>حدود التقييم المدينة بأكملها.</a:t>
            </a:r>
            <a:endParaRPr lang="el-GR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C472C0-572F-4292-AC32-A98FC2E20363}"/>
              </a:ext>
            </a:extLst>
          </p:cNvPr>
          <p:cNvSpPr/>
          <p:nvPr/>
        </p:nvSpPr>
        <p:spPr>
          <a:xfrm>
            <a:off x="2240322" y="6084520"/>
            <a:ext cx="1577340" cy="480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690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72250"/>
            <a:ext cx="2133600" cy="273761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43151" y="1473640"/>
            <a:ext cx="8401120" cy="28697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خطوات الحساب كالتالي :</a:t>
            </a:r>
            <a:r>
              <a:rPr lang="a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 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" dirty="0"/>
              <a:t>احسب إجمالي </a:t>
            </a:r>
            <a:r>
              <a:rPr lang="ar" b="1" dirty="0"/>
              <a:t>مساحة المدينة </a:t>
            </a:r>
            <a:r>
              <a:rPr lang="ar" dirty="0"/>
              <a:t>، [م </a:t>
            </a:r>
            <a:r>
              <a:rPr lang="ar" baseline="30000" dirty="0"/>
              <a:t>2 </a:t>
            </a:r>
            <a:r>
              <a:rPr lang="ar" b="1" dirty="0" err="1"/>
              <a:t>]</a:t>
            </a:r>
          </a:p>
          <a:p>
            <a:pPr marL="457200" indent="-457200" algn="r" rtl="1">
              <a:buFont typeface="+mj-lt"/>
              <a:buAutoNum type="arabicPeriod"/>
            </a:pPr>
            <a:endParaRPr lang="en-US" sz="1200" dirty="0"/>
          </a:p>
          <a:p>
            <a:pPr marL="457200" indent="-457200" algn="r" rtl="1">
              <a:buFont typeface="+mj-lt"/>
              <a:buAutoNum type="arabicPeriod"/>
            </a:pPr>
            <a:r>
              <a:rPr lang="ar" dirty="0"/>
              <a:t>حساب </a:t>
            </a:r>
            <a:r>
              <a:rPr lang="ar" b="1" dirty="0"/>
              <a:t>إجمالي مساحة المناطق الحضرية الخضراء </a:t>
            </a:r>
            <a:r>
              <a:rPr lang="ar" dirty="0"/>
              <a:t>في المدينة ، [ م </a:t>
            </a:r>
            <a:r>
              <a:rPr lang="ar" baseline="30000" dirty="0"/>
              <a:t>2 </a:t>
            </a:r>
            <a:r>
              <a:rPr lang="ar" dirty="0"/>
              <a:t>]</a:t>
            </a:r>
          </a:p>
          <a:p>
            <a:pPr marL="457200" indent="-457200" algn="r" rtl="1">
              <a:buFont typeface="+mj-lt"/>
              <a:buAutoNum type="arabicPeriod"/>
            </a:pPr>
            <a:endParaRPr lang="en-US" sz="1200" dirty="0"/>
          </a:p>
          <a:p>
            <a:pPr marL="457200" indent="-457200" algn="r" rtl="1">
              <a:buFont typeface="+mj-lt"/>
              <a:buAutoNum type="arabicPeriod"/>
            </a:pPr>
            <a:r>
              <a:rPr lang="ar" dirty="0"/>
              <a:t>احسب قيمة المؤشر كنسبة </a:t>
            </a:r>
            <a:r>
              <a:rPr lang="ar" b="1" dirty="0"/>
              <a:t>مئوية من </a:t>
            </a:r>
            <a:r>
              <a:rPr lang="ar" dirty="0"/>
              <a:t>إجمالي </a:t>
            </a:r>
            <a:r>
              <a:rPr lang="ar" b="1" dirty="0"/>
              <a:t>مساحة المناطق الحضرية الخضراء </a:t>
            </a:r>
            <a:r>
              <a:rPr lang="ar" dirty="0">
                <a:solidFill>
                  <a:srgbClr val="1A965E"/>
                </a:solidFill>
              </a:rPr>
              <a:t>(الخطوة 2) </a:t>
            </a:r>
            <a:r>
              <a:rPr lang="ar" dirty="0"/>
              <a:t>إلى </a:t>
            </a:r>
            <a:r>
              <a:rPr lang="ar" b="1" dirty="0"/>
              <a:t>إجمالي </a:t>
            </a:r>
            <a:r>
              <a:rPr lang="ar" b="1" dirty="0" err="1"/>
              <a:t>السطح</a:t>
            </a:r>
            <a:r>
              <a:rPr lang="ar" b="1" dirty="0"/>
              <a:t> من المدينة</a:t>
            </a:r>
            <a:r>
              <a:rPr lang="ar" dirty="0"/>
              <a:t> </a:t>
            </a:r>
            <a:r>
              <a:rPr lang="ar" dirty="0">
                <a:solidFill>
                  <a:srgbClr val="1A965E"/>
                </a:solidFill>
              </a:rPr>
              <a:t>(الخطوة 1 ) </a:t>
            </a:r>
            <a:r>
              <a:rPr lang="ar" dirty="0"/>
              <a:t>، [٪] </a:t>
            </a:r>
            <a:endParaRPr lang="en-US" dirty="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2834640" y="902208"/>
            <a:ext cx="5274190" cy="52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b="1" dirty="0">
                <a:latin typeface="Calibri" panose="020F0502020204030204" pitchFamily="34" charset="0"/>
                <a:cs typeface="Calibri" panose="020F0502020204030204" pitchFamily="34" charset="0"/>
              </a:rPr>
              <a:t>طريقة التقييم</a:t>
            </a:r>
            <a:endParaRPr lang="it-IT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9613"/>
          </a:xfrm>
        </p:spPr>
        <p:txBody>
          <a:bodyPr>
            <a:normAutofit/>
          </a:bodyPr>
          <a:lstStyle/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أ . 2 . 1 - توافر المناطق الحضرية الخضراء</a:t>
            </a:r>
            <a:endParaRPr lang="it-IT" b="1" u="sng" dirty="0">
              <a:solidFill>
                <a:srgbClr val="1A965E"/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882" y="5204665"/>
            <a:ext cx="1842389" cy="121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623544" y="5721720"/>
            <a:ext cx="545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٪</a:t>
            </a:r>
            <a:endParaRPr lang="en-US" sz="2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2E8AF3-29A2-4005-9D92-FC349D886B4D}"/>
              </a:ext>
            </a:extLst>
          </p:cNvPr>
          <p:cNvSpPr/>
          <p:nvPr/>
        </p:nvSpPr>
        <p:spPr>
          <a:xfrm>
            <a:off x="2240322" y="6084520"/>
            <a:ext cx="1577340" cy="480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581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>
            <a:extLst>
              <a:ext uri="{FF2B5EF4-FFF2-40B4-BE49-F238E27FC236}">
                <a16:creationId xmlns:a16="http://schemas.microsoft.com/office/drawing/2014/main" id="{9FAF4040-6295-4A28-95A2-962B1623FD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أ . 2 . 1 - توافر المناطق الحضرية الخضراء</a:t>
            </a:r>
            <a:endParaRPr lang="it-IT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50474" y="731837"/>
            <a:ext cx="2813180" cy="5144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المراجع والمعايير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7220" y="1225539"/>
            <a:ext cx="8229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r" rtl="1">
              <a:spcAft>
                <a:spcPts val="600"/>
              </a:spcAft>
            </a:pPr>
            <a:r>
              <a:rPr lang="ar" sz="2000" b="1" dirty="0"/>
              <a:t>ISO 37120 </a:t>
            </a:r>
            <a:r>
              <a:rPr lang="ar" sz="2000" dirty="0"/>
              <a:t>، الإصدار الثاني 2018-07 ، "المدن والمجتمعات المستدامة - مؤشرات خدمات المدينة وجودة الحياة "</a:t>
            </a:r>
          </a:p>
          <a:p>
            <a:pPr marL="457200" indent="-457200" algn="r" rtl="1">
              <a:spcAft>
                <a:spcPts val="600"/>
              </a:spcAft>
            </a:pPr>
            <a:r>
              <a:rPr lang="ar" sz="2000" b="1" dirty="0"/>
              <a:t>IEFCA 2019 </a:t>
            </a:r>
            <a:r>
              <a:rPr lang="ar" sz="2000" dirty="0"/>
              <a:t>- إرشادات الحساب</a:t>
            </a:r>
            <a:endParaRPr lang="el-GR" sz="2000" dirty="0"/>
          </a:p>
          <a:p>
            <a:pPr marL="457200" indent="-457200" algn="r" rtl="1">
              <a:spcAft>
                <a:spcPts val="600"/>
              </a:spcAft>
            </a:pPr>
            <a:r>
              <a:rPr lang="ar" sz="2000" b="1" dirty="0"/>
              <a:t>متحدون من أجل مدن ذكية مستدامة </a:t>
            </a:r>
            <a:r>
              <a:rPr lang="ar" sz="2000" dirty="0"/>
              <a:t>(U4SSC) - منهجية جمع مؤشرات الأداء الرئيسية للمدن الذكية المستدامة</a:t>
            </a:r>
          </a:p>
          <a:p>
            <a:pPr marL="457200" indent="-457200" algn="r" rtl="1">
              <a:spcAft>
                <a:spcPts val="600"/>
              </a:spcAft>
            </a:pPr>
            <a:r>
              <a:rPr lang="ar" sz="2000" b="1" dirty="0"/>
              <a:t>إرشادات بشأن أفضل الممارسات للحد ، التخفيف أو التعويض ختم التربة </a:t>
            </a:r>
            <a:r>
              <a:rPr lang="ar" sz="2000" dirty="0"/>
              <a:t>، لوكسمبورغ: منشورات مكتب الاتحاد الأوروبي ، 2012 . https : // ec.europa.eu/environment/soil/pdf/guidelines/pub/soil_en.pdf</a:t>
            </a:r>
          </a:p>
          <a:p>
            <a:pPr marL="457200" indent="-457200" algn="r" rtl="1">
              <a:spcAft>
                <a:spcPts val="600"/>
              </a:spcAft>
            </a:pPr>
            <a:endParaRPr lang="en-US" sz="2000" dirty="0"/>
          </a:p>
        </p:txBody>
      </p:sp>
      <p:grpSp>
        <p:nvGrpSpPr>
          <p:cNvPr id="7" name="Group 6"/>
          <p:cNvGrpSpPr/>
          <p:nvPr/>
        </p:nvGrpSpPr>
        <p:grpSpPr>
          <a:xfrm>
            <a:off x="6258139" y="3949271"/>
            <a:ext cx="2358681" cy="2336033"/>
            <a:chOff x="3875550" y="3222162"/>
            <a:chExt cx="2894740" cy="2597865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5550" y="3222162"/>
              <a:ext cx="1480876" cy="209266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3897880" y="5375071"/>
              <a:ext cx="2872410" cy="444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ar" sz="1000" dirty="0"/>
                <a:t>https://unhabitat.org/books/urban-planning-for-city-leaders /</a:t>
              </a:r>
              <a:endParaRPr lang="en-GB" sz="10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650474" y="3949271"/>
            <a:ext cx="2586020" cy="2336033"/>
            <a:chOff x="139748" y="2995479"/>
            <a:chExt cx="2912805" cy="2751546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224" y="2995479"/>
              <a:ext cx="1552575" cy="221162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12"/>
            <p:cNvSpPr/>
            <p:nvPr/>
          </p:nvSpPr>
          <p:spPr>
            <a:xfrm>
              <a:off x="139748" y="5275747"/>
              <a:ext cx="2912805" cy="4712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ar" sz="1000" dirty="0"/>
                <a:t>https: // www.ncl.ac.uk/media/wwwnclacuk/ceser/files/Understanding٪20Cities.pdf</a:t>
              </a:r>
              <a:endParaRPr lang="en-GB" sz="1000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CAAE165E-4494-41AD-8568-9256BA0EB9A4}"/>
              </a:ext>
            </a:extLst>
          </p:cNvPr>
          <p:cNvSpPr/>
          <p:nvPr/>
        </p:nvSpPr>
        <p:spPr>
          <a:xfrm>
            <a:off x="2240322" y="6084520"/>
            <a:ext cx="1577340" cy="480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60110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6" ma:contentTypeDescription="Crea un document nou" ma:contentTypeScope="" ma:versionID="30e7e55cd5aad4baac1ee7b54ee079a8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305f7cb2558837c1b9b87336b8cae858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35DDD1-87EB-4222-9CF2-FD28686FB52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32C1A5C-2864-4A7C-A000-018DFADAA8C5}">
  <ds:schemaRefs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019ad8dd-0490-40d8-9346-bcbaec298f68"/>
    <ds:schemaRef ds:uri="7703844f-ab03-448f-aed1-f35d29f3bcba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D739C2C7-AD3B-4294-9849-FC3072DF13B8}"/>
</file>

<file path=docProps/app.xml><?xml version="1.0" encoding="utf-8"?>
<Properties xmlns="http://schemas.openxmlformats.org/officeDocument/2006/extended-properties" xmlns:vt="http://schemas.openxmlformats.org/officeDocument/2006/docPropsVTypes">
  <TotalTime>27698</TotalTime>
  <Words>708</Words>
  <Application>Microsoft Office PowerPoint</Application>
  <PresentationFormat>On-screen Show (4:3)</PresentationFormat>
  <Paragraphs>98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Narrow</vt:lpstr>
      <vt:lpstr>Calibri</vt:lpstr>
      <vt:lpstr>Open Sans</vt:lpstr>
      <vt:lpstr>Times New Roman</vt:lpstr>
      <vt:lpstr>Larissa</vt:lpstr>
      <vt:lpstr>PowerPoint Presentation</vt:lpstr>
      <vt:lpstr>أ.2 . 1- توافر المناطق الحضرية الخضراء</vt:lpstr>
      <vt:lpstr>أ . 2 . 1 - توافر المناطق الحضرية الخضراء</vt:lpstr>
      <vt:lpstr>أ . 2 . 1 - توافر المناطق الحضرية الخضراء</vt:lpstr>
      <vt:lpstr>أ . 2 . 1 - توافر المناطق الحضرية الخضراء</vt:lpstr>
      <vt:lpstr>أ . 2 . 1 - توافر المناطق الحضرية الخضراء</vt:lpstr>
      <vt:lpstr>أ . 2 . 1 - توافر المناطق الحضرية الخضراء</vt:lpstr>
      <vt:lpstr>أ . 2 . 1 - توافر المناطق الحضرية الخضراء</vt:lpstr>
      <vt:lpstr>أ . 2 . 1 - توافر المناطق الحضرية الخضراء</vt:lpstr>
      <vt:lpstr>أ . 2 . 1 - توافر المناطق الحضرية الخضراء</vt:lpstr>
      <vt:lpstr>أ . 2 . 1 - توافر المناطق الحضرية الخضراء</vt:lpstr>
      <vt:lpstr>أ . 2 . 1 - توافر المناطق الحضرية الخضراء</vt:lpstr>
      <vt:lpstr>أ . 2 . 1 - توافر المناطق الحضرية الخضراء</vt:lpstr>
      <vt:lpstr>أ . 2 . 1 - توافر المناطق الحضرية الخضراء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Dell</cp:lastModifiedBy>
  <cp:revision>454</cp:revision>
  <dcterms:created xsi:type="dcterms:W3CDTF">2017-01-09T10:20:00Z</dcterms:created>
  <dcterms:modified xsi:type="dcterms:W3CDTF">2023-04-08T08:27:39Z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